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58" r:id="rId5"/>
    <p:sldId id="264" r:id="rId6"/>
    <p:sldId id="263" r:id="rId7"/>
    <p:sldId id="261" r:id="rId8"/>
    <p:sldId id="271" r:id="rId9"/>
    <p:sldId id="272" r:id="rId10"/>
    <p:sldId id="262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13781-F171-4120-95FF-2F0445DED953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8C4A7-38F9-42E1-A183-28589B02B46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85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B929D-F4CF-4502-9033-E466843D8ED9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3899F-CC98-4BFE-B30A-B1AC13373CB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0237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96140-CC42-4BE2-B93B-0C29576F36B3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770BD-5C6A-467F-B756-8DCD914405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7560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E55E-8386-4C47-B7BD-E7C97CD324CD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FFA09-848C-4C0D-8E37-9270F36C297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7882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5BB2D-FCDE-4B48-AFAB-6EDE17D83961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F90DC-2998-48BE-9221-E0976B034E1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785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9D23C-9D09-4992-AB51-8A0277D75B76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1F1D-DECB-4FA2-918A-F92708ED57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3719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07BD-93E8-4063-B522-07D5B83BDBF9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71590-6F97-49BE-A370-759DB241597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54997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59825-F885-44C4-B8D9-51FDB5E8612A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202F5-DB59-4E34-B762-AAA0D419F68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4089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43AB2-FA0F-4190-9AC8-6BB738848838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3A602-EAF6-4728-B9DF-E7D161370E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1822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1B34C-E358-43AB-A3BD-704DC845DE7F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F5BEB-520C-4D5F-811E-7F42DCB928C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2118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42971-6345-465D-8ED5-F0762C30ACFB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B3A79-645F-4AE4-A5D5-4A55C0E9778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208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725F74-C038-458C-89AA-312DEE720BF7}" type="datetimeFigureOut">
              <a:rPr lang="en-GB"/>
              <a:pPr>
                <a:defRPr/>
              </a:pPr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58D2D86-91C2-4D99-87A8-AB1541EC9F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youtube.com/watch?v=DCVzHK4Ih1k&amp;index=2&amp;list=PL9095A8EBAB7C2FF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84978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Cold War and superpower rivalries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Aim</a:t>
            </a:r>
            <a:r>
              <a:rPr lang="en-GB" altLang="en-US" sz="2400"/>
              <a:t>: to understand how the USA and USSR developed as twentieth-century superpowers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Key words</a:t>
            </a:r>
            <a:r>
              <a:rPr lang="en-GB" altLang="en-US" sz="2400"/>
              <a:t>: communist, capitalist, modernisation theory.</a:t>
            </a:r>
          </a:p>
        </p:txBody>
      </p:sp>
      <p:pic>
        <p:nvPicPr>
          <p:cNvPr id="2051" name="Picture 6" descr="http://martins-supplies.co.uk/presta/img/cms/video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60800"/>
            <a:ext cx="1271588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395288" y="2133600"/>
            <a:ext cx="8280400" cy="15684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From the specification: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The concept of a ‘superpower’ has developed to include economic, cultural, military and geographical influence, for example the development of the USA and USSR.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1763713" y="4149725"/>
            <a:ext cx="69119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Starter</a:t>
            </a:r>
            <a:r>
              <a:rPr lang="en-GB" altLang="en-US" sz="2400"/>
              <a:t>: watch this video clip and diskuss what it says about superpowers.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8713787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The influence of USA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America countered the spread of communism.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Financial aid to south-east Asia to prevent communist expansion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Promotion of modernisation theory to dominate global development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Heavily influential in the World Bank and the International Monetary Fund (IMF)</a:t>
            </a:r>
          </a:p>
        </p:txBody>
      </p:sp>
      <p:pic>
        <p:nvPicPr>
          <p:cNvPr id="11267" name="Picture 4" descr="http://forumuniversitario.files.wordpress.com/2008/09/bases-militares-eeuu-2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997200"/>
            <a:ext cx="5903913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388" y="188913"/>
            <a:ext cx="8713787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Modernisation Theory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+mn-lt"/>
                <a:cs typeface="+mn-cs"/>
              </a:rPr>
              <a:t>It aimed to explain;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r>
              <a:rPr lang="en-GB" sz="2400" dirty="0">
                <a:latin typeface="+mn-lt"/>
                <a:cs typeface="+mn-cs"/>
              </a:rPr>
              <a:t>Poverty was a trap or cycle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r>
              <a:rPr lang="en-GB" sz="2400" dirty="0">
                <a:latin typeface="+mn-lt"/>
                <a:cs typeface="+mn-cs"/>
              </a:rPr>
              <a:t>Traditional family values held back economic development in poorer countries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r>
              <a:rPr lang="en-GB" sz="2400" dirty="0">
                <a:latin typeface="+mn-lt"/>
                <a:cs typeface="+mn-cs"/>
              </a:rPr>
              <a:t>Capitalism was the only solution to poverty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r>
              <a:rPr lang="en-GB" sz="2400" dirty="0">
                <a:latin typeface="+mn-lt"/>
                <a:cs typeface="+mn-cs"/>
              </a:rPr>
              <a:t>Investment in countries close to USSR and China was needed to halt the spread of communism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+mn-lt"/>
                <a:cs typeface="+mn-cs"/>
              </a:rPr>
              <a:t>Japan, India, South Korea, Taiwan, Thailand, the Philippines all received aid.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+mn-lt"/>
                <a:cs typeface="+mn-cs"/>
              </a:rPr>
              <a:t>Modernisation policies became important again after 1989 and the collapse of he USSR in 1991.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gcsegeography.co.uk/_/rsrc/1392380955477/people-and-the-planet/development-dilemmas/the%20rostow%20model.png?height=727&amp;width=13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333375"/>
            <a:ext cx="8964612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79388" y="260350"/>
            <a:ext cx="6840537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The International Monetary Fund (IMF)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Postwar institution set up to stabilize currencies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after the great depression of the 1930s and WW2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A fund was created to help countries in debt so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as to fend off the influence of the USSR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Originally 44 members, now 185.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All members are not equal, US has 17% of total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votes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IMF reflects USA and European interests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IMF forced developing countries to cut spending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on health and education in return for re-financing their debts, as well as sell-off of state assets.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Often viewed as a draconian, last chance move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to ‘call in the IMF’.</a:t>
            </a:r>
          </a:p>
        </p:txBody>
      </p:sp>
      <p:pic>
        <p:nvPicPr>
          <p:cNvPr id="14339" name="Picture 2" descr="http://www.citifmonline.com/wp-content/uploads/2014/02/IMF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313" y="260350"/>
            <a:ext cx="24003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scgnews.com/sites/default/files/uploads/international_monetary_fund_imf-Debt-as-a-weapo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3213100"/>
            <a:ext cx="2241550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1"/>
          <p:cNvSpPr txBox="1">
            <a:spLocks noChangeArrowheads="1"/>
          </p:cNvSpPr>
          <p:nvPr/>
        </p:nvSpPr>
        <p:spPr bwMode="auto">
          <a:xfrm>
            <a:off x="7164388" y="2312988"/>
            <a:ext cx="1008062" cy="6477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600">
                <a:latin typeface="Arial" panose="020B0604020202020204" pitchFamily="34" charset="0"/>
              </a:rPr>
              <a:t>OR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://4.bp.blogspot.com/-sJ6wxYLwdJo/UzQXYeQtzVI/AAAAAAAACrg/b5Hhed1XYC4/s1600/imf_your_ban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0"/>
            <a:ext cx="72120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323850" y="260350"/>
            <a:ext cx="4103688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The World Bank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Founded at the same time as the IMF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Aims to finance development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Post-war reconstruction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1950s financing the development of ex-colonies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Bad reputation during 1970s and 1980s for supporting environmentally devastating projects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Since 1990s focus on debt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Aims to realize MDG elimination of poverty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Richer countries have most influence on decision.</a:t>
            </a:r>
            <a:endParaRPr lang="en-GB" altLang="en-US" sz="1800"/>
          </a:p>
        </p:txBody>
      </p:sp>
      <p:pic>
        <p:nvPicPr>
          <p:cNvPr id="16387" name="Picture 4" descr="http://media.cagle.com/227/2013/12/16/141870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516313"/>
            <a:ext cx="4178300" cy="30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6" descr="http://www.commoditytrademantra.com/wp-content/uploads/2014/08/worldban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303213"/>
            <a:ext cx="4078287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549275"/>
            <a:ext cx="828040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400" b="1" dirty="0">
                <a:latin typeface="+mn-lt"/>
              </a:rPr>
              <a:t>Tasks:</a:t>
            </a:r>
          </a:p>
          <a:p>
            <a:pPr>
              <a:defRPr/>
            </a:pPr>
            <a:endParaRPr lang="en-GB" sz="2400" dirty="0">
              <a:latin typeface="+mn-lt"/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sz="2400" dirty="0">
                <a:latin typeface="+mn-lt"/>
              </a:rPr>
              <a:t>Research and contrast North and South Korea. Focus on; a) economy, b) quality of life, c) education and welfare, d) environment and, e) personal freedoms.</a:t>
            </a:r>
          </a:p>
          <a:p>
            <a:pPr marL="342900" indent="-342900">
              <a:buFontTx/>
              <a:buAutoNum type="alphaLcParenR"/>
              <a:defRPr/>
            </a:pPr>
            <a:endParaRPr lang="en-GB" sz="2400" dirty="0">
              <a:latin typeface="+mn-lt"/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sz="2400" dirty="0">
                <a:latin typeface="+mn-lt"/>
              </a:rPr>
              <a:t>Compare the US occupation of post-war Japan to that or Iraq. Focus on a) motives, b) methods, and c) successes and failures.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79388" y="404813"/>
            <a:ext cx="5616575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Cold War: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1950s – 1960s; spies, espionage, a conflict without actual fighting between USA and USSR although proxy wars happened, e.g. Korean War, Vietnam.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Crisis – Bay of Pigs or Cuban Missile Crisis in 1962.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Battle for supremacy of two conflicting ideologies; capitalism and communism.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Russia occupies buffer states, e.g. Hungary and Poland – establishing an Iron Curtain in Eastern Europe – which existed until 1989.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Nuclear Arms Race/MAD – 27,000 nuclear weapons was the result.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The Space Race was also an extension of the Cold War.</a:t>
            </a:r>
          </a:p>
        </p:txBody>
      </p:sp>
      <p:pic>
        <p:nvPicPr>
          <p:cNvPr id="3075" name="Picture 2" descr="http://www.designer-daily.com/wp-content/uploads/2009/08/red-icebe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33375"/>
            <a:ext cx="3168650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migcsehistory.wikispaces.com/file/view/cold_war_again_201155.jpg/186658083/420x290/cold_war_again_201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04813"/>
            <a:ext cx="3929062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468313" y="476250"/>
            <a:ext cx="42481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Task: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Write </a:t>
            </a:r>
            <a:r>
              <a:rPr lang="en-GB" altLang="en-US" sz="2400" b="1" i="1"/>
              <a:t>Capitalism</a:t>
            </a:r>
            <a:r>
              <a:rPr lang="en-GB" altLang="en-US" sz="2400"/>
              <a:t> and </a:t>
            </a:r>
            <a:r>
              <a:rPr lang="en-GB" altLang="en-US" sz="2400" b="1" i="1"/>
              <a:t>Communism</a:t>
            </a:r>
            <a:r>
              <a:rPr lang="en-GB" altLang="en-US" sz="2400"/>
              <a:t> as two heading, and draw a line down the middle of your page.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Add the information on the next page to the correct column.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4" r="12888" b="88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50825" y="1052513"/>
            <a:ext cx="4968875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Dominance of USA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Achieved in 1900, replacing Britain as the world’s largest economy.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1940 largest industrial manufacturer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It provided loans to hep rebuild Europe after WW2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US dollar = world currency (60% of all global bank deposits)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21</a:t>
            </a:r>
            <a:r>
              <a:rPr lang="en-GB" altLang="en-US" sz="2400" baseline="30000"/>
              <a:t>st</a:t>
            </a:r>
            <a:r>
              <a:rPr lang="en-GB" altLang="en-US" sz="2400"/>
              <a:t> Century = 25% of Global GDP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US military dominates global arms spending.</a:t>
            </a:r>
          </a:p>
        </p:txBody>
      </p:sp>
      <p:pic>
        <p:nvPicPr>
          <p:cNvPr id="6147" name="Picture 2" descr="http://s3.amazonaws.com/thumbnails.illustrationsource.com/huge.8.438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196975"/>
            <a:ext cx="3709987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79388" y="117475"/>
            <a:ext cx="4679950" cy="637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The emergence of the USSR as a superpower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Economy wrecked during WW1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1917 Revolution and Civil War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By 1941 it had overtaken Britain as the world’s second largest economy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Stalin (leader from 1922-53) was extremely authoritarian and used a series of 5-year plans to increase economic production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State took control of farm production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(collectivisation)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Coal, iron and steel industries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developed as did armaments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Postwar competition with USA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in all areas.</a:t>
            </a:r>
          </a:p>
        </p:txBody>
      </p:sp>
      <p:pic>
        <p:nvPicPr>
          <p:cNvPr id="7171" name="Picture 2" descr="http://4.bp.blogspot.com/--uh2AHkSHFE/TmxhmnDfp4I/AAAAAAAALNU/3GcsZ73DD80/s1600/Soviet%2BICB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789363"/>
            <a:ext cx="37623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://rhymeswithright.mu.nu/archives/images/RUSU1717%5b1%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333375"/>
            <a:ext cx="371633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onceuponatimeinthewest1.files.wordpress.com/2008/10/active-proposedsovietbasesworldw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79388" y="4076700"/>
            <a:ext cx="871378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/>
              <a:t>The influence of USSR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Along with USA dominate geopolitics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Eager to promote and spread communism through; (a) military assistance, (b) destabilize countries, e.g. Zimbabwe (formerly Rhodesia), (c) financial aid.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400"/>
              <a:t> Countries influence include; Cuba, China, Guinea, Zimbabwe, South Africa, Angola, Tanzania, Uganda, Somalia.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cdn.history.com/sites/2/2014/02/redscare-A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052513"/>
            <a:ext cx="5683250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" descr="&quot;Atomic War!&quot; comic book, Vol I, No 2. Canton, Ohio: Junior Books, December 1952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66800"/>
            <a:ext cx="3035300" cy="423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ttp://upload.wikimedia.org/wikipedia/en/8/85/Soviet_poster_American_free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5386388" cy="357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6" descr="https://img0.etsystatic.com/001/0/6202694/il_570xN.383401476_sz3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92150"/>
            <a:ext cx="3330575" cy="477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803</Words>
  <Application>Microsoft Office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 and Enda</dc:creator>
  <cp:lastModifiedBy>Sacerdote, Kevin R.</cp:lastModifiedBy>
  <cp:revision>23</cp:revision>
  <dcterms:created xsi:type="dcterms:W3CDTF">2014-11-25T19:06:18Z</dcterms:created>
  <dcterms:modified xsi:type="dcterms:W3CDTF">2017-02-22T15:30:52Z</dcterms:modified>
</cp:coreProperties>
</file>